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46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0" r:id="rId8"/>
    <p:sldId id="263" r:id="rId9"/>
    <p:sldId id="264" r:id="rId10"/>
    <p:sldId id="266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7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59"/>
  </p:normalViewPr>
  <p:slideViewPr>
    <p:cSldViewPr snapToGrid="0" snapToObjects="1">
      <p:cViewPr>
        <p:scale>
          <a:sx n="118" d="100"/>
          <a:sy n="118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614734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78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324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328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770079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51387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53045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45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1944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572548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76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897DA7-841E-F64A-A6C0-1B8CF5CFCF3B}" type="datetimeFigureOut">
              <a:rPr lang="en-US" smtClean="0"/>
              <a:t>5/14/17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576D91A-110C-7941-8C78-9B4A48F9F8E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31681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7" r:id="rId1"/>
    <p:sldLayoutId id="2147484148" r:id="rId2"/>
    <p:sldLayoutId id="2147484149" r:id="rId3"/>
    <p:sldLayoutId id="2147484150" r:id="rId4"/>
    <p:sldLayoutId id="2147484151" r:id="rId5"/>
    <p:sldLayoutId id="2147484152" r:id="rId6"/>
    <p:sldLayoutId id="2147484153" r:id="rId7"/>
    <p:sldLayoutId id="2147484154" r:id="rId8"/>
    <p:sldLayoutId id="2147484155" r:id="rId9"/>
    <p:sldLayoutId id="2147484156" r:id="rId10"/>
    <p:sldLayoutId id="214748415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NYC TAXI DATA ANALYIS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KAPIL KUMAR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38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0433923"/>
              </p:ext>
            </p:extLst>
          </p:nvPr>
        </p:nvGraphicFramePr>
        <p:xfrm>
          <a:off x="1328776" y="1295401"/>
          <a:ext cx="9741996" cy="5161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5796"/>
                <a:gridCol w="7696200"/>
              </a:tblGrid>
              <a:tr h="58782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b="1" dirty="0" smtClean="0"/>
                        <a:t>Rows X columns</a:t>
                      </a:r>
                      <a:endParaRPr lang="en-US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 ACTION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dirty="0" smtClean="0"/>
                        <a:t>(151005, 23)</a:t>
                      </a:r>
                      <a:endParaRPr lang="en-US" dirty="0" smtClean="0"/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/>
                        <a:t>Columns: </a:t>
                      </a:r>
                      <a:r>
                        <a:rPr lang="en-US" sz="1800" dirty="0" smtClean="0"/>
                        <a:t>'medallion', '</a:t>
                      </a:r>
                      <a:r>
                        <a:rPr lang="en-US" sz="1800" dirty="0" err="1" smtClean="0"/>
                        <a:t>hack_license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vendor_id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rate_code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store_and_fwd_flag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pickup_datetime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dropoff_datetime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passenger_count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trip_time_in_secs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trip_distance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pickup_longitude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pickup_latitude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dropoff_longitude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dropoff_latitude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payment_type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fare_amount</a:t>
                      </a:r>
                      <a:r>
                        <a:rPr lang="en-US" sz="1800" dirty="0" smtClean="0"/>
                        <a:t>', 'surcharge', '</a:t>
                      </a:r>
                      <a:r>
                        <a:rPr lang="en-US" sz="1800" dirty="0" err="1" smtClean="0"/>
                        <a:t>mta_tax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tip_amount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tolls_amount</a:t>
                      </a:r>
                      <a:r>
                        <a:rPr lang="en-US" sz="1800" dirty="0" smtClean="0"/>
                        <a:t>', '</a:t>
                      </a:r>
                      <a:r>
                        <a:rPr lang="en-US" sz="1800" dirty="0" err="1" smtClean="0"/>
                        <a:t>total_amount</a:t>
                      </a:r>
                      <a:r>
                        <a:rPr lang="en-US" sz="1800" dirty="0" smtClean="0"/>
                        <a:t>'</a:t>
                      </a:r>
                    </a:p>
                    <a:p>
                      <a:pPr algn="l"/>
                      <a:endParaRPr lang="en-US" dirty="0"/>
                    </a:p>
                  </a:txBody>
                  <a:tcPr/>
                </a:tc>
              </a:tr>
              <a:tr h="40712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dirty="0" smtClean="0"/>
                        <a:t>(151005, 26)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</a:rPr>
                        <a:t>Added 4 new columns</a:t>
                      </a:r>
                      <a:r>
                        <a:rPr lang="en-US" dirty="0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en-US" dirty="0" smtClean="0"/>
                        <a:t>’hour', 'day', '</a:t>
                      </a:r>
                      <a:r>
                        <a:rPr lang="en-US" dirty="0" err="1" smtClean="0"/>
                        <a:t>drop_zip</a:t>
                      </a:r>
                      <a:r>
                        <a:rPr lang="en-US" dirty="0" smtClean="0"/>
                        <a:t>', '</a:t>
                      </a:r>
                      <a:r>
                        <a:rPr lang="en-US" dirty="0" err="1" smtClean="0"/>
                        <a:t>pickup_zip</a:t>
                      </a:r>
                      <a:r>
                        <a:rPr lang="en-US" dirty="0" smtClean="0"/>
                        <a:t>', 'mins'</a:t>
                      </a:r>
                      <a:endParaRPr lang="en-US" dirty="0"/>
                    </a:p>
                  </a:txBody>
                  <a:tcPr/>
                </a:tc>
              </a:tr>
              <a:tr h="46808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dirty="0" smtClean="0"/>
                        <a:t>(148245, 26)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Removed rows </a:t>
                      </a:r>
                      <a:r>
                        <a:rPr lang="en-US" dirty="0" smtClean="0"/>
                        <a:t>where drop and pickup zip’s were empty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dirty="0" smtClean="0"/>
                        <a:t>(146695, 26)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Removed rows  </a:t>
                      </a:r>
                      <a:r>
                        <a:rPr lang="en-US" dirty="0" smtClean="0"/>
                        <a:t>Pick and drop </a:t>
                      </a:r>
                      <a:r>
                        <a:rPr lang="en-US" dirty="0" err="1" smtClean="0"/>
                        <a:t>lat</a:t>
                      </a:r>
                      <a:r>
                        <a:rPr lang="en-US" dirty="0" smtClean="0"/>
                        <a:t>/long is same or pickup and drop time is same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dirty="0" smtClean="0"/>
                        <a:t>(136346, 26)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Removed rows </a:t>
                      </a:r>
                      <a:r>
                        <a:rPr lang="en-US" sz="1400" dirty="0" err="1" smtClean="0"/>
                        <a:t>Fare_amount</a:t>
                      </a:r>
                      <a:r>
                        <a:rPr lang="en-US" sz="1400" dirty="0" smtClean="0"/>
                        <a:t>  </a:t>
                      </a:r>
                      <a:r>
                        <a:rPr lang="en-US" sz="1400" baseline="0" dirty="0" smtClean="0"/>
                        <a:t> &lt; </a:t>
                      </a:r>
                      <a:r>
                        <a:rPr lang="en-US" sz="1400" dirty="0" smtClean="0"/>
                        <a:t> </a:t>
                      </a:r>
                      <a:r>
                        <a:rPr lang="de-DE" sz="1400" dirty="0" smtClean="0"/>
                        <a:t>2.5 + </a:t>
                      </a:r>
                      <a:r>
                        <a:rPr lang="de-DE" sz="1400" dirty="0" err="1" smtClean="0"/>
                        <a:t>trip_data</a:t>
                      </a:r>
                      <a:r>
                        <a:rPr lang="de-DE" sz="1400" dirty="0" smtClean="0"/>
                        <a:t>['</a:t>
                      </a:r>
                      <a:r>
                        <a:rPr lang="de-DE" sz="1400" dirty="0" err="1" smtClean="0"/>
                        <a:t>mins</a:t>
                      </a:r>
                      <a:r>
                        <a:rPr lang="de-DE" sz="1400" dirty="0" smtClean="0"/>
                        <a:t>']*0.20  + </a:t>
                      </a:r>
                      <a:r>
                        <a:rPr lang="de-DE" sz="1400" baseline="0" dirty="0" smtClean="0"/>
                        <a:t>  </a:t>
                      </a:r>
                      <a:r>
                        <a:rPr lang="de-DE" sz="1400" dirty="0" err="1" smtClean="0"/>
                        <a:t>trip_data</a:t>
                      </a:r>
                      <a:r>
                        <a:rPr lang="de-DE" sz="1400" dirty="0" smtClean="0"/>
                        <a:t>['</a:t>
                      </a:r>
                      <a:r>
                        <a:rPr lang="de-DE" sz="1400" dirty="0" err="1" smtClean="0"/>
                        <a:t>trip_distance</a:t>
                      </a:r>
                      <a:r>
                        <a:rPr lang="de-DE" sz="1400" dirty="0" smtClean="0"/>
                        <a:t>']*2)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dirty="0" smtClean="0"/>
                        <a:t>(136346, 26)</a:t>
                      </a:r>
                      <a:endParaRPr lang="en-US" dirty="0" smtClean="0"/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dirty="0" smtClean="0"/>
                        <a:t>(136346, 28)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</a:rPr>
                        <a:t>Added 3 new columns</a:t>
                      </a:r>
                      <a:r>
                        <a:rPr lang="en-US" sz="1800" dirty="0" smtClean="0">
                          <a:solidFill>
                            <a:schemeClr val="tx2">
                              <a:lumMod val="75000"/>
                              <a:lumOff val="25000"/>
                            </a:schemeClr>
                          </a:solidFill>
                        </a:rPr>
                        <a:t> </a:t>
                      </a:r>
                      <a:r>
                        <a:rPr lang="en-US" sz="1800" dirty="0" smtClean="0"/>
                        <a:t> </a:t>
                      </a:r>
                      <a:r>
                        <a:rPr lang="en-US" sz="1400" dirty="0" smtClean="0"/>
                        <a:t>Miles/hour,  </a:t>
                      </a:r>
                      <a:r>
                        <a:rPr lang="en-US" sz="1400" dirty="0" err="1" smtClean="0"/>
                        <a:t>average_speed_per_hour</a:t>
                      </a:r>
                      <a:r>
                        <a:rPr lang="en-US" sz="1400" dirty="0" smtClean="0"/>
                        <a:t>,  number of trips in that hour, </a:t>
                      </a:r>
                      <a:r>
                        <a:rPr lang="en-US" sz="1400" dirty="0" err="1" smtClean="0"/>
                        <a:t>distance_square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5" name="Title 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46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To Predict Fare Amount/Tip Amount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098754"/>
              </p:ext>
            </p:extLst>
          </p:nvPr>
        </p:nvGraphicFramePr>
        <p:xfrm>
          <a:off x="1088571" y="1874517"/>
          <a:ext cx="10248141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4077"/>
                <a:gridCol w="1464077"/>
                <a:gridCol w="1464077"/>
                <a:gridCol w="2216613"/>
                <a:gridCol w="2100116"/>
                <a:gridCol w="1539181"/>
              </a:tblGrid>
              <a:tr h="92093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Baseline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Linear Regression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Random Forest (500 – trees, </a:t>
                      </a:r>
                      <a:r>
                        <a:rPr lang="en-US" dirty="0" err="1" smtClean="0"/>
                        <a:t>sqrt</a:t>
                      </a:r>
                      <a:r>
                        <a:rPr lang="en-US" dirty="0" smtClean="0"/>
                        <a:t> features, min leaf = 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XGBOOST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Estimators</a:t>
                      </a:r>
                      <a:r>
                        <a:rPr lang="en-US" baseline="0" dirty="0" smtClean="0"/>
                        <a:t> – 500</a:t>
                      </a:r>
                    </a:p>
                    <a:p>
                      <a:r>
                        <a:rPr lang="en-US" baseline="0" dirty="0" smtClean="0"/>
                        <a:t>Max depth - 4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ENSEMBLE</a:t>
                      </a:r>
                      <a:endParaRPr lang="en-US" dirty="0"/>
                    </a:p>
                  </a:txBody>
                  <a:tcPr/>
                </a:tc>
              </a:tr>
              <a:tr h="920932">
                <a:tc>
                  <a:txBody>
                    <a:bodyPr/>
                    <a:lstStyle/>
                    <a:p>
                      <a:r>
                        <a:rPr lang="en-US" dirty="0" smtClean="0"/>
                        <a:t>Mean-Squared (Fare-Amount)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14.84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11.369214524355076</a:t>
                      </a:r>
                    </a:p>
                    <a:p>
                      <a:endParaRPr lang="is-IS" dirty="0" smtClean="0"/>
                    </a:p>
                    <a:p>
                      <a:r>
                        <a:rPr lang="en-US" dirty="0" smtClean="0"/>
                        <a:t>r squared = 0.85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5.81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(r squared = 0.93)</a:t>
                      </a:r>
                    </a:p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explains over 93% of the variation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5.30</a:t>
                      </a:r>
                    </a:p>
                    <a:p>
                      <a:endParaRPr lang="en-US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(r squared = 0.94)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5.63</a:t>
                      </a:r>
                      <a:endParaRPr lang="en-US" dirty="0"/>
                    </a:p>
                  </a:txBody>
                  <a:tcPr/>
                </a:tc>
              </a:tr>
              <a:tr h="92093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Mean-Squared(Tip-Amount)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1.80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(r squared = 0.24)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1.02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(r squared = 0.35)</a:t>
                      </a:r>
                    </a:p>
                    <a:p>
                      <a:r>
                        <a:rPr lang="en-US" dirty="0" smtClean="0"/>
                        <a:t>~low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</a:t>
                      </a:r>
                    </a:p>
                    <a:p>
                      <a:endParaRPr lang="en-US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(r squared = 0.37)</a:t>
                      </a:r>
                    </a:p>
                    <a:p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954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RANKING [Random-FOREST]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1"/>
            <a:ext cx="4093208" cy="3755570"/>
          </a:xfrm>
        </p:spPr>
        <p:txBody>
          <a:bodyPr>
            <a:normAutofit fontScale="47500" lnSpcReduction="20000"/>
          </a:bodyPr>
          <a:lstStyle/>
          <a:p>
            <a:r>
              <a:rPr lang="en-US" sz="2900" dirty="0"/>
              <a:t>Feature </a:t>
            </a:r>
            <a:r>
              <a:rPr lang="en-US" sz="2900" dirty="0" smtClean="0"/>
              <a:t>ranking</a:t>
            </a:r>
            <a:r>
              <a:rPr lang="en-US" sz="2900" dirty="0"/>
              <a:t> </a:t>
            </a:r>
            <a:r>
              <a:rPr lang="en-US" sz="2900" dirty="0" smtClean="0"/>
              <a:t>(Fare-Amount)</a:t>
            </a:r>
          </a:p>
          <a:p>
            <a:pPr marL="457200" lvl="1" indent="0">
              <a:buNone/>
            </a:pPr>
            <a:r>
              <a:rPr lang="en-US" b="1" dirty="0" smtClean="0"/>
              <a:t>1</a:t>
            </a:r>
            <a:r>
              <a:rPr lang="en-US" b="1" dirty="0"/>
              <a:t>.</a:t>
            </a:r>
            <a:r>
              <a:rPr lang="en-US" sz="2500" b="1" dirty="0"/>
              <a:t> feature </a:t>
            </a:r>
            <a:r>
              <a:rPr lang="en-US" sz="2500" b="1" dirty="0" err="1"/>
              <a:t>distance_square</a:t>
            </a:r>
            <a:r>
              <a:rPr lang="en-US" sz="2500" b="1" dirty="0"/>
              <a:t> (0.345903</a:t>
            </a:r>
            <a:r>
              <a:rPr lang="en-US" sz="2500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2</a:t>
            </a:r>
            <a:r>
              <a:rPr lang="en-US" b="1" dirty="0"/>
              <a:t>. feature </a:t>
            </a:r>
            <a:r>
              <a:rPr lang="en-US" b="1" dirty="0" err="1"/>
              <a:t>trip_distance</a:t>
            </a:r>
            <a:r>
              <a:rPr lang="en-US" b="1" dirty="0"/>
              <a:t> (0.318579)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3</a:t>
            </a:r>
            <a:r>
              <a:rPr lang="en-US" b="1" dirty="0"/>
              <a:t>. feature </a:t>
            </a:r>
            <a:r>
              <a:rPr lang="en-US" b="1" dirty="0" err="1"/>
              <a:t>pickup_longitude</a:t>
            </a:r>
            <a:r>
              <a:rPr lang="en-US" b="1" dirty="0"/>
              <a:t> (0.075274)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4</a:t>
            </a:r>
            <a:r>
              <a:rPr lang="en-US" b="1" dirty="0"/>
              <a:t>. feature </a:t>
            </a:r>
            <a:r>
              <a:rPr lang="en-US" b="1" dirty="0" err="1"/>
              <a:t>dropoff_longitude</a:t>
            </a:r>
            <a:r>
              <a:rPr lang="en-US" b="1" dirty="0"/>
              <a:t> (0.063857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5</a:t>
            </a:r>
            <a:r>
              <a:rPr lang="en-US" b="1" dirty="0"/>
              <a:t>. feature </a:t>
            </a:r>
            <a:r>
              <a:rPr lang="en-US" b="1" dirty="0" err="1"/>
              <a:t>pickup_zip</a:t>
            </a:r>
            <a:r>
              <a:rPr lang="en-US" b="1" dirty="0"/>
              <a:t> (0.062057)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6</a:t>
            </a:r>
            <a:r>
              <a:rPr lang="en-US" b="1" dirty="0"/>
              <a:t>. feature </a:t>
            </a:r>
            <a:r>
              <a:rPr lang="en-US" b="1" dirty="0" err="1"/>
              <a:t>drop_zip</a:t>
            </a:r>
            <a:r>
              <a:rPr lang="en-US" b="1" dirty="0"/>
              <a:t> (0.059450) </a:t>
            </a:r>
          </a:p>
          <a:p>
            <a:pPr marL="457200" lvl="1" indent="0">
              <a:buNone/>
            </a:pPr>
            <a:r>
              <a:rPr lang="en-US" b="1" dirty="0" smtClean="0"/>
              <a:t>7</a:t>
            </a:r>
            <a:r>
              <a:rPr lang="en-US" b="1" dirty="0"/>
              <a:t>. feature </a:t>
            </a:r>
            <a:r>
              <a:rPr lang="en-US" b="1" dirty="0" err="1"/>
              <a:t>pickup_latitude</a:t>
            </a:r>
            <a:r>
              <a:rPr lang="en-US" b="1" dirty="0"/>
              <a:t> (0.030479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8</a:t>
            </a:r>
            <a:r>
              <a:rPr lang="en-US" b="1" dirty="0"/>
              <a:t>. feature </a:t>
            </a:r>
            <a:r>
              <a:rPr lang="en-US" b="1" dirty="0" err="1"/>
              <a:t>dropoff_latitude</a:t>
            </a:r>
            <a:r>
              <a:rPr lang="en-US" b="1" dirty="0"/>
              <a:t> (0.029505)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9</a:t>
            </a:r>
            <a:r>
              <a:rPr lang="en-US" b="1" dirty="0"/>
              <a:t>. feature </a:t>
            </a:r>
            <a:r>
              <a:rPr lang="en-US" b="1" dirty="0" err="1"/>
              <a:t>average_speed_this_hour</a:t>
            </a:r>
            <a:r>
              <a:rPr lang="en-US" b="1" dirty="0"/>
              <a:t> (0.003986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10</a:t>
            </a:r>
            <a:r>
              <a:rPr lang="en-US" b="1" dirty="0"/>
              <a:t>. feature hour (0.003384)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11</a:t>
            </a:r>
            <a:r>
              <a:rPr lang="en-US" b="1" dirty="0"/>
              <a:t>. feature </a:t>
            </a:r>
            <a:r>
              <a:rPr lang="en-US" b="1" dirty="0" err="1"/>
              <a:t>count_of_rides</a:t>
            </a:r>
            <a:r>
              <a:rPr lang="en-US" b="1" dirty="0"/>
              <a:t> (0.002621)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12</a:t>
            </a:r>
            <a:r>
              <a:rPr lang="en-US" b="1" dirty="0"/>
              <a:t>. feature date (0.002459)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13</a:t>
            </a:r>
            <a:r>
              <a:rPr lang="en-US" b="1" dirty="0"/>
              <a:t>. feature day (0.002446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/>
              <a:t>14. feature </a:t>
            </a:r>
            <a:r>
              <a:rPr lang="en-US" b="1" dirty="0" err="1"/>
              <a:t>payment_code</a:t>
            </a:r>
            <a:r>
              <a:rPr lang="en-US" b="1" dirty="0"/>
              <a:t> (0.002781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15</a:t>
            </a:r>
            <a:r>
              <a:rPr lang="en-US" b="1" dirty="0"/>
              <a:t>. feature </a:t>
            </a:r>
            <a:r>
              <a:rPr lang="en-US" b="1" dirty="0" err="1"/>
              <a:t>passenger_count</a:t>
            </a:r>
            <a:r>
              <a:rPr lang="en-US" b="1" dirty="0"/>
              <a:t> (0.001757)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682164" y="2286001"/>
            <a:ext cx="4093208" cy="3755570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dirty="0" smtClean="0"/>
              <a:t>Feature ranking (Tip-Amount)</a:t>
            </a:r>
          </a:p>
          <a:p>
            <a:pPr marL="457200" lvl="1" indent="0">
              <a:buNone/>
            </a:pPr>
            <a:r>
              <a:rPr lang="en-US" b="1" dirty="0" smtClean="0"/>
              <a:t>1. </a:t>
            </a:r>
            <a:r>
              <a:rPr lang="en-US" sz="2900" b="1" dirty="0" smtClean="0"/>
              <a:t>feature </a:t>
            </a:r>
            <a:r>
              <a:rPr lang="en-US" sz="2900" b="1" dirty="0" err="1"/>
              <a:t>payment_code</a:t>
            </a:r>
            <a:r>
              <a:rPr lang="en-US" sz="2900" b="1" dirty="0"/>
              <a:t> (0.389022) </a:t>
            </a:r>
            <a:endParaRPr lang="en-US" sz="2900" b="1" dirty="0" smtClean="0"/>
          </a:p>
          <a:p>
            <a:pPr marL="457200" lvl="1" indent="0">
              <a:buNone/>
            </a:pPr>
            <a:r>
              <a:rPr lang="en-US" b="1" dirty="0" smtClean="0"/>
              <a:t>2</a:t>
            </a:r>
            <a:r>
              <a:rPr lang="en-US" b="1" dirty="0"/>
              <a:t>. feature </a:t>
            </a:r>
            <a:r>
              <a:rPr lang="en-US" b="1" dirty="0" err="1"/>
              <a:t>trip_distance</a:t>
            </a:r>
            <a:r>
              <a:rPr lang="en-US" b="1" dirty="0"/>
              <a:t> (0.127404)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3</a:t>
            </a:r>
            <a:r>
              <a:rPr lang="en-US" b="1" dirty="0"/>
              <a:t>. feature </a:t>
            </a:r>
            <a:r>
              <a:rPr lang="en-US" b="1" dirty="0" err="1"/>
              <a:t>distance_square</a:t>
            </a:r>
            <a:r>
              <a:rPr lang="en-US" b="1" dirty="0"/>
              <a:t> (0.124547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 </a:t>
            </a:r>
            <a:r>
              <a:rPr lang="en-US" b="1" dirty="0"/>
              <a:t>4. feature </a:t>
            </a:r>
            <a:r>
              <a:rPr lang="en-US" b="1" dirty="0" err="1"/>
              <a:t>dropoff_longitude</a:t>
            </a:r>
            <a:r>
              <a:rPr lang="en-US" b="1" dirty="0"/>
              <a:t> (0.058128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 </a:t>
            </a:r>
            <a:r>
              <a:rPr lang="en-US" b="1" dirty="0"/>
              <a:t>5. feature </a:t>
            </a:r>
            <a:r>
              <a:rPr lang="en-US" b="1" dirty="0" err="1"/>
              <a:t>pickup_longitude</a:t>
            </a:r>
            <a:r>
              <a:rPr lang="en-US" b="1" dirty="0"/>
              <a:t> (0.051699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 </a:t>
            </a:r>
            <a:r>
              <a:rPr lang="en-US" b="1" dirty="0"/>
              <a:t>6. feature </a:t>
            </a:r>
            <a:r>
              <a:rPr lang="en-US" b="1" dirty="0" err="1"/>
              <a:t>dropoff_latitude</a:t>
            </a:r>
            <a:r>
              <a:rPr lang="en-US" b="1" dirty="0"/>
              <a:t> (0.046525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 </a:t>
            </a:r>
            <a:r>
              <a:rPr lang="en-US" b="1" dirty="0"/>
              <a:t>7. feature </a:t>
            </a:r>
            <a:r>
              <a:rPr lang="en-US" b="1" dirty="0" err="1"/>
              <a:t>drop_zip</a:t>
            </a:r>
            <a:r>
              <a:rPr lang="en-US" b="1" dirty="0"/>
              <a:t> (0.045162)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 8</a:t>
            </a:r>
            <a:r>
              <a:rPr lang="en-US" b="1" dirty="0"/>
              <a:t>. feature </a:t>
            </a:r>
            <a:r>
              <a:rPr lang="en-US" b="1" dirty="0" err="1"/>
              <a:t>pickup_zip</a:t>
            </a:r>
            <a:r>
              <a:rPr lang="en-US" b="1" dirty="0"/>
              <a:t> (0.035229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 </a:t>
            </a:r>
            <a:r>
              <a:rPr lang="en-US" b="1" dirty="0"/>
              <a:t>9. feature </a:t>
            </a:r>
            <a:r>
              <a:rPr lang="en-US" b="1" dirty="0" err="1"/>
              <a:t>pickup_latitude</a:t>
            </a:r>
            <a:r>
              <a:rPr lang="en-US" b="1" dirty="0"/>
              <a:t> (0.034989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 </a:t>
            </a:r>
            <a:r>
              <a:rPr lang="en-US" b="1" dirty="0"/>
              <a:t>10. feature date (0.020984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b="1" dirty="0" smtClean="0"/>
              <a:t> </a:t>
            </a:r>
            <a:r>
              <a:rPr lang="en-US" b="1" dirty="0"/>
              <a:t>11. feature </a:t>
            </a:r>
            <a:r>
              <a:rPr lang="en-US" b="1" dirty="0" err="1"/>
              <a:t>count_of_rides</a:t>
            </a:r>
            <a:r>
              <a:rPr lang="en-US" b="1" dirty="0"/>
              <a:t> (0.017017)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12</a:t>
            </a:r>
            <a:r>
              <a:rPr lang="en-US" b="1" dirty="0"/>
              <a:t>. feature hour (0.016273)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13</a:t>
            </a:r>
            <a:r>
              <a:rPr lang="en-US" b="1" dirty="0"/>
              <a:t>. feature day (0.013891)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14</a:t>
            </a:r>
            <a:r>
              <a:rPr lang="en-US" b="1" dirty="0"/>
              <a:t>. feature </a:t>
            </a:r>
            <a:r>
              <a:rPr lang="en-US" b="1" dirty="0" err="1"/>
              <a:t>average_speed_this_hour</a:t>
            </a:r>
            <a:r>
              <a:rPr lang="en-US" b="1" dirty="0"/>
              <a:t> (0.011167) </a:t>
            </a: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15</a:t>
            </a:r>
            <a:r>
              <a:rPr lang="en-US" b="1" dirty="0"/>
              <a:t>. feature </a:t>
            </a:r>
            <a:r>
              <a:rPr lang="en-US" b="1" dirty="0" err="1"/>
              <a:t>passenger_count</a:t>
            </a:r>
            <a:r>
              <a:rPr lang="en-US" b="1" dirty="0"/>
              <a:t> (0.007963)</a:t>
            </a:r>
          </a:p>
        </p:txBody>
      </p:sp>
    </p:spTree>
    <p:extLst>
      <p:ext uri="{BB962C8B-B14F-4D97-AF65-F5344CB8AC3E}">
        <p14:creationId xmlns:p14="http://schemas.microsoft.com/office/powerpoint/2010/main" val="651260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Number Of Pickups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Input – Zip-code, Date and time</a:t>
            </a:r>
          </a:p>
          <a:p>
            <a:r>
              <a:rPr lang="en-US" dirty="0" smtClean="0"/>
              <a:t>Output – Number of pickups , Adding weather features might increase the accuracy.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6670735"/>
              </p:ext>
            </p:extLst>
          </p:nvPr>
        </p:nvGraphicFramePr>
        <p:xfrm>
          <a:off x="1181859" y="3249604"/>
          <a:ext cx="5144767" cy="2378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4077"/>
                <a:gridCol w="1464077"/>
                <a:gridCol w="2216613"/>
              </a:tblGrid>
              <a:tr h="11891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Linear Regression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Random Forest (500 – trees, </a:t>
                      </a:r>
                      <a:r>
                        <a:rPr lang="en-US" dirty="0" err="1" smtClean="0"/>
                        <a:t>sqrt</a:t>
                      </a:r>
                      <a:r>
                        <a:rPr lang="en-US" dirty="0" smtClean="0"/>
                        <a:t> features, min leaf = </a:t>
                      </a:r>
                      <a:r>
                        <a:rPr lang="en-US" dirty="0" smtClean="0"/>
                        <a:t>2)</a:t>
                      </a:r>
                      <a:endParaRPr lang="en-US" dirty="0"/>
                    </a:p>
                  </a:txBody>
                  <a:tcPr/>
                </a:tc>
              </a:tr>
              <a:tr h="1189155">
                <a:tc>
                  <a:txBody>
                    <a:bodyPr/>
                    <a:lstStyle/>
                    <a:p>
                      <a:r>
                        <a:rPr lang="en-US" dirty="0" smtClean="0"/>
                        <a:t>Mean-Squared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250</a:t>
                      </a:r>
                      <a:endParaRPr lang="is-IS" dirty="0" smtClean="0"/>
                    </a:p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r </a:t>
                      </a:r>
                      <a:r>
                        <a:rPr lang="en-US" dirty="0" smtClean="0"/>
                        <a:t>squared = </a:t>
                      </a:r>
                      <a:endParaRPr lang="en-US" dirty="0" smtClean="0"/>
                    </a:p>
                    <a:p>
                      <a:r>
                        <a:rPr lang="en-US" dirty="0" smtClean="0"/>
                        <a:t>-9.10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84</a:t>
                      </a:r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(r squared = </a:t>
                      </a:r>
                      <a:r>
                        <a:rPr lang="en-US" dirty="0" smtClean="0"/>
                        <a:t>0.45)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5251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Dataset: NYC Trip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1"/>
            <a:ext cx="10178322" cy="2579913"/>
          </a:xfrm>
        </p:spPr>
        <p:txBody>
          <a:bodyPr>
            <a:normAutofit/>
          </a:bodyPr>
          <a:lstStyle/>
          <a:p>
            <a:r>
              <a:rPr lang="en-US" b="1" dirty="0" smtClean="0"/>
              <a:t>Dataset:  </a:t>
            </a:r>
            <a:r>
              <a:rPr lang="en-US" dirty="0" smtClean="0"/>
              <a:t>New York Taxi trip data for the month of April-2013.</a:t>
            </a:r>
          </a:p>
          <a:p>
            <a:r>
              <a:rPr lang="en-US" b="1" dirty="0" smtClean="0"/>
              <a:t>Dataset Dimensions (Rows, Columns</a:t>
            </a:r>
            <a:r>
              <a:rPr lang="en-US" b="1" dirty="0"/>
              <a:t>)</a:t>
            </a:r>
            <a:r>
              <a:rPr lang="en-US" b="1" dirty="0" smtClean="0"/>
              <a:t>: </a:t>
            </a:r>
            <a:r>
              <a:rPr lang="is-IS" dirty="0"/>
              <a:t>(15100468, 21</a:t>
            </a:r>
            <a:r>
              <a:rPr lang="is-IS" dirty="0" smtClean="0"/>
              <a:t>) </a:t>
            </a:r>
            <a:endParaRPr lang="en-US" b="1" dirty="0"/>
          </a:p>
          <a:p>
            <a:r>
              <a:rPr lang="en-US" b="1" dirty="0" smtClean="0"/>
              <a:t>Data Set </a:t>
            </a:r>
            <a:r>
              <a:rPr lang="en-US" b="1" dirty="0"/>
              <a:t>Columns</a:t>
            </a:r>
            <a:r>
              <a:rPr lang="en-US" dirty="0"/>
              <a:t>: </a:t>
            </a:r>
            <a:r>
              <a:rPr lang="en-US" dirty="0" smtClean="0"/>
              <a:t>'medallion</a:t>
            </a:r>
            <a:r>
              <a:rPr lang="en-US" dirty="0"/>
              <a:t>', '</a:t>
            </a:r>
            <a:r>
              <a:rPr lang="en-US" dirty="0" err="1"/>
              <a:t>hack_license</a:t>
            </a:r>
            <a:r>
              <a:rPr lang="en-US" dirty="0"/>
              <a:t>', '</a:t>
            </a:r>
            <a:r>
              <a:rPr lang="en-US" dirty="0" err="1"/>
              <a:t>vendor_id</a:t>
            </a:r>
            <a:r>
              <a:rPr lang="en-US" dirty="0"/>
              <a:t>', '</a:t>
            </a:r>
            <a:r>
              <a:rPr lang="en-US" dirty="0" err="1"/>
              <a:t>rate_code</a:t>
            </a:r>
            <a:r>
              <a:rPr lang="en-US" dirty="0"/>
              <a:t>', '</a:t>
            </a:r>
            <a:r>
              <a:rPr lang="en-US" dirty="0" err="1"/>
              <a:t>store_and_fwd_flag</a:t>
            </a:r>
            <a:r>
              <a:rPr lang="en-US" dirty="0"/>
              <a:t>', '</a:t>
            </a:r>
            <a:r>
              <a:rPr lang="en-US" dirty="0" err="1"/>
              <a:t>pickup_datetime</a:t>
            </a:r>
            <a:r>
              <a:rPr lang="en-US" dirty="0"/>
              <a:t>', '</a:t>
            </a:r>
            <a:r>
              <a:rPr lang="en-US" dirty="0" err="1"/>
              <a:t>dropoff_datetime</a:t>
            </a:r>
            <a:r>
              <a:rPr lang="en-US" dirty="0"/>
              <a:t>', '</a:t>
            </a:r>
            <a:r>
              <a:rPr lang="en-US" dirty="0" err="1"/>
              <a:t>passenger_count</a:t>
            </a:r>
            <a:r>
              <a:rPr lang="en-US" dirty="0"/>
              <a:t>', '</a:t>
            </a:r>
            <a:r>
              <a:rPr lang="en-US" dirty="0" err="1"/>
              <a:t>trip_time_in_secs</a:t>
            </a:r>
            <a:r>
              <a:rPr lang="en-US" dirty="0"/>
              <a:t>', '</a:t>
            </a:r>
            <a:r>
              <a:rPr lang="en-US" dirty="0" err="1"/>
              <a:t>trip_distance</a:t>
            </a:r>
            <a:r>
              <a:rPr lang="en-US" dirty="0"/>
              <a:t>', '</a:t>
            </a:r>
            <a:r>
              <a:rPr lang="en-US" dirty="0" err="1"/>
              <a:t>pickup_longitude</a:t>
            </a:r>
            <a:r>
              <a:rPr lang="en-US" dirty="0"/>
              <a:t>', '</a:t>
            </a:r>
            <a:r>
              <a:rPr lang="en-US" dirty="0" err="1"/>
              <a:t>pickup_latitude</a:t>
            </a:r>
            <a:r>
              <a:rPr lang="en-US" dirty="0"/>
              <a:t>', '</a:t>
            </a:r>
            <a:r>
              <a:rPr lang="en-US" dirty="0" err="1"/>
              <a:t>dropoff_longitude</a:t>
            </a:r>
            <a:r>
              <a:rPr lang="en-US" dirty="0"/>
              <a:t>', '</a:t>
            </a:r>
            <a:r>
              <a:rPr lang="en-US" dirty="0" err="1"/>
              <a:t>dropoff_latitude</a:t>
            </a:r>
            <a:r>
              <a:rPr lang="en-US" dirty="0"/>
              <a:t>', '</a:t>
            </a:r>
            <a:r>
              <a:rPr lang="en-US" dirty="0" err="1"/>
              <a:t>payment_type</a:t>
            </a:r>
            <a:r>
              <a:rPr lang="en-US" dirty="0"/>
              <a:t>', '</a:t>
            </a:r>
            <a:r>
              <a:rPr lang="en-US" dirty="0" err="1"/>
              <a:t>fare_amount</a:t>
            </a:r>
            <a:r>
              <a:rPr lang="en-US" dirty="0"/>
              <a:t>', 'surcharge', '</a:t>
            </a:r>
            <a:r>
              <a:rPr lang="en-US" dirty="0" err="1"/>
              <a:t>mta_tax</a:t>
            </a:r>
            <a:r>
              <a:rPr lang="en-US" dirty="0"/>
              <a:t>', '</a:t>
            </a:r>
            <a:r>
              <a:rPr lang="en-US" dirty="0" err="1"/>
              <a:t>tip_amount</a:t>
            </a:r>
            <a:r>
              <a:rPr lang="en-US" dirty="0"/>
              <a:t>', '</a:t>
            </a:r>
            <a:r>
              <a:rPr lang="en-US" dirty="0" err="1"/>
              <a:t>tolls_amount</a:t>
            </a:r>
            <a:r>
              <a:rPr lang="en-US" dirty="0"/>
              <a:t>', </a:t>
            </a:r>
            <a:r>
              <a:rPr lang="en-US" dirty="0" smtClean="0"/>
              <a:t>'</a:t>
            </a:r>
            <a:r>
              <a:rPr lang="en-US" dirty="0" err="1" smtClean="0"/>
              <a:t>total_amount</a:t>
            </a:r>
            <a:r>
              <a:rPr lang="en-US" dirty="0" smtClean="0"/>
              <a:t>’.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10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BasiC-Q1: What </a:t>
            </a:r>
            <a:r>
              <a:rPr lang="en-US" dirty="0"/>
              <a:t>is the distribution of number of passengers per trip? 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942083"/>
              </p:ext>
            </p:extLst>
          </p:nvPr>
        </p:nvGraphicFramePr>
        <p:xfrm>
          <a:off x="1776115" y="2145054"/>
          <a:ext cx="2491452" cy="322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5726"/>
                <a:gridCol w="1245726"/>
              </a:tblGrid>
              <a:tr h="3220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</a:rPr>
                        <a:t>PASSENGERS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</a:rPr>
                        <a:t>COUNT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/>
                </a:tc>
              </a:tr>
              <a:tr h="3220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bg1"/>
                          </a:solidFill>
                          <a:effectLst/>
                          <a:latin typeface="Courier New" charset="0"/>
                          <a:ea typeface="Times New Roman" charset="0"/>
                        </a:rPr>
                        <a:t>1</a:t>
                      </a:r>
                      <a:endParaRPr lang="en-US" sz="1600" b="1" dirty="0">
                        <a:solidFill>
                          <a:schemeClr val="bg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rgbClr val="AB794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  <a:ea typeface="Times New Roman" charset="0"/>
                        </a:rPr>
                        <a:t>10707072</a:t>
                      </a:r>
                      <a:endParaRPr lang="en-US" sz="1600" b="1" dirty="0">
                        <a:solidFill>
                          <a:schemeClr val="bg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rgbClr val="AB7942"/>
                    </a:solidFill>
                  </a:tcPr>
                </a:tc>
              </a:tr>
              <a:tr h="3220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Times New Roman" charset="0"/>
                        </a:rPr>
                        <a:t>2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</a:rPr>
                        <a:t>1985742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220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Times New Roman" charset="0"/>
                        </a:rPr>
                        <a:t>5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</a:rPr>
                        <a:t>890115</a:t>
                      </a:r>
                      <a:endParaRPr lang="en-US" sz="1600" b="1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220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Times New Roman" charset="0"/>
                        </a:rPr>
                        <a:t>3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</a:rPr>
                        <a:t>609849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220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Times New Roman" charset="0"/>
                        </a:rPr>
                        <a:t>6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</a:rPr>
                        <a:t>609313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220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Times New Roman" charset="0"/>
                        </a:rPr>
                        <a:t>4</a:t>
                      </a:r>
                      <a:endParaRPr lang="en-US" sz="1600" b="1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</a:rPr>
                        <a:t>298146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220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Times New Roman" charset="0"/>
                        </a:rPr>
                        <a:t>0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</a:rPr>
                        <a:t>229</a:t>
                      </a:r>
                      <a:endParaRPr lang="en-US" sz="1600" b="1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220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Times New Roman" charset="0"/>
                        </a:rPr>
                        <a:t>9</a:t>
                      </a:r>
                      <a:endParaRPr lang="en-US" sz="1600" b="1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</a:rPr>
                        <a:t>1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2203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ourier New" charset="0"/>
                          <a:ea typeface="Times New Roman" charset="0"/>
                        </a:rPr>
                        <a:t>8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</a:rPr>
                        <a:t>1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SimSun" charset="-122"/>
                      </a:endParaRPr>
                    </a:p>
                  </a:txBody>
                  <a:tcPr marL="67389" marR="67389" marT="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765" y="2145055"/>
            <a:ext cx="5782235" cy="32203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845798" y="3402106"/>
            <a:ext cx="1859429" cy="25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9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BasiC-Q2: What is the distribution OF PAYMENT TYPE? </a:t>
            </a:r>
            <a:endParaRPr lang="en-US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076593"/>
              </p:ext>
            </p:extLst>
          </p:nvPr>
        </p:nvGraphicFramePr>
        <p:xfrm>
          <a:off x="1588246" y="2407023"/>
          <a:ext cx="3427508" cy="27029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3754"/>
                <a:gridCol w="1713754"/>
              </a:tblGrid>
              <a:tr h="579518">
                <a:tc>
                  <a:txBody>
                    <a:bodyPr/>
                    <a:lstStyle/>
                    <a:p>
                      <a:r>
                        <a:rPr lang="de-DE" dirty="0" smtClean="0"/>
                        <a:t>Payment</a:t>
                      </a:r>
                      <a:r>
                        <a:rPr lang="de-DE" baseline="0" dirty="0" smtClean="0"/>
                        <a:t>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Trips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CRD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8105470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CSH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6943669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NOC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33595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DIS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11552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UNK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6182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977" y="2407023"/>
            <a:ext cx="6120945" cy="270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9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BasiC-Q3/Q4/Q5: What is the distribution OF Fare AMOUNT/Tip/TOTAL? 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165" y="1665399"/>
            <a:ext cx="6798364" cy="33793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839" y="1874517"/>
            <a:ext cx="1430908" cy="924128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16057"/>
              </p:ext>
            </p:extLst>
          </p:nvPr>
        </p:nvGraphicFramePr>
        <p:xfrm>
          <a:off x="1870112" y="5181852"/>
          <a:ext cx="8128000" cy="1430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COL/Measure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mean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std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min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max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fare_amount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12.27417386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9.958736074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2.5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500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tip_amount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1.345661813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2.131956499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200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total_amount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0.244635269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1.185930391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20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45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BasiC-Q6: 5 Busiest  HOURS ? 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541" y="1272209"/>
            <a:ext cx="8224042" cy="523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32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7057" y="1000146"/>
            <a:ext cx="4735286" cy="396373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Q7: What </a:t>
            </a:r>
            <a:r>
              <a:rPr lang="en-US" dirty="0"/>
              <a:t>are the top 10 busiest locations of the city</a:t>
            </a:r>
            <a:r>
              <a:rPr lang="en-US" dirty="0" smtClean="0"/>
              <a:t>?</a:t>
            </a:r>
            <a:br>
              <a:rPr lang="en-US" dirty="0" smtClean="0"/>
            </a:b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73494" y="6488668"/>
            <a:ext cx="7593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***Result based </a:t>
            </a:r>
            <a:r>
              <a:rPr lang="en-US" dirty="0" smtClean="0"/>
              <a:t>on</a:t>
            </a:r>
            <a:r>
              <a:rPr lang="en-US" dirty="0" smtClean="0"/>
              <a:t> </a:t>
            </a:r>
            <a:r>
              <a:rPr lang="en-US" dirty="0" smtClean="0"/>
              <a:t>0.1 % of random sample of the data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7467" y="521175"/>
            <a:ext cx="5887741" cy="585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552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BasiC-Q8: TRIPS WITH HIGHEST STD Time</a:t>
            </a:r>
            <a:endParaRPr lang="en-US" sz="36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100429"/>
              </p:ext>
            </p:extLst>
          </p:nvPr>
        </p:nvGraphicFramePr>
        <p:xfrm>
          <a:off x="1032037" y="1128451"/>
          <a:ext cx="4071260" cy="529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815"/>
                <a:gridCol w="1017815"/>
                <a:gridCol w="1017815"/>
                <a:gridCol w="1017815"/>
              </a:tblGrid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pickup_zip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drop_zip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Std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(mins)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Mean(mins)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11104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10112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52.325902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53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fi-FI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10173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10026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47.095458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30.625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11436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11430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46.676547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42.8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10019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11218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33.941125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56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10278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11432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31.112698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49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fi-FI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10119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11212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29.466082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45.25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11371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10001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29.161619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44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11436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10019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27.577164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57.5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11371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11230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27.221315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55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10016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11373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27.059194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30.8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</a:rPr>
                        <a:t>10004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</a:rPr>
                        <a:t>10004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</a:rPr>
                        <a:t>26.885288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</a:rPr>
                        <a:t>13.526316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10011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10035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26.870058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36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11415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10011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26.870058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50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10006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10280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19</a:t>
                      </a:r>
                    </a:p>
                  </a:txBody>
                  <a:tcPr marL="12700" marR="12700" marT="12700" marB="0" anchor="b"/>
                </a:tc>
              </a:tr>
              <a:tr h="330775"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11430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11364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25.455844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38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5" y="1128451"/>
            <a:ext cx="5033583" cy="23491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285" y="3774651"/>
            <a:ext cx="5033584" cy="255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16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BasiC-Q8: TRIPS WITH MOST CONSISTENT FARE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420" y="1238639"/>
            <a:ext cx="7010400" cy="509684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06543" y="1643743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Trips Starting JFK Airport are most consistent @ $52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15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1399</TotalTime>
  <Words>829</Words>
  <Application>Microsoft Macintosh PowerPoint</Application>
  <PresentationFormat>Widescreen</PresentationFormat>
  <Paragraphs>227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Calibri</vt:lpstr>
      <vt:lpstr>Courier New</vt:lpstr>
      <vt:lpstr>Gill Sans MT</vt:lpstr>
      <vt:lpstr>Helvetica Neue</vt:lpstr>
      <vt:lpstr>Impact</vt:lpstr>
      <vt:lpstr>SimSun</vt:lpstr>
      <vt:lpstr>Times New Roman</vt:lpstr>
      <vt:lpstr>Arial</vt:lpstr>
      <vt:lpstr>Badge</vt:lpstr>
      <vt:lpstr>NYC TAXI DATA ANALYIS</vt:lpstr>
      <vt:lpstr>Dataset: NYC Trip Data</vt:lpstr>
      <vt:lpstr>BasiC-Q1: What is the distribution of number of passengers per trip? </vt:lpstr>
      <vt:lpstr>BasiC-Q2: What is the distribution OF PAYMENT TYPE? </vt:lpstr>
      <vt:lpstr>BasiC-Q3/Q4/Q5: What is the distribution OF Fare AMOUNT/Tip/TOTAL? </vt:lpstr>
      <vt:lpstr>BasiC-Q6: 5 Busiest  HOURS ? </vt:lpstr>
      <vt:lpstr>BASIC Q7: What are the top 10 busiest locations of the city?  </vt:lpstr>
      <vt:lpstr>BasiC-Q8: TRIPS WITH HIGHEST STD Time</vt:lpstr>
      <vt:lpstr>BasiC-Q8: TRIPS WITH MOST CONSISTENT FARE</vt:lpstr>
      <vt:lpstr>DATA CLEANING</vt:lpstr>
      <vt:lpstr>Model To Predict Fare Amount/Tip Amount</vt:lpstr>
      <vt:lpstr>Feature RANKING [Random-FOREST]</vt:lpstr>
      <vt:lpstr>Predicting Number Of Pickups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50</cp:revision>
  <dcterms:created xsi:type="dcterms:W3CDTF">2017-05-14T08:19:27Z</dcterms:created>
  <dcterms:modified xsi:type="dcterms:W3CDTF">2017-05-15T08:28:23Z</dcterms:modified>
</cp:coreProperties>
</file>